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26" roundtripDataSignature="AMtx7mi81ffOlyOFwbPeUwRGxQC4MH2pN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customschemas.google.com/relationships/presentationmetadata" Target="metadata"/><Relationship Id="rId25" Type="http://schemas.openxmlformats.org/officeDocument/2006/relationships/slide" Target="slides/slide2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좋아요!!!!</a:t>
            </a:r>
            <a:endParaRPr/>
          </a:p>
        </p:txBody>
      </p:sp>
      <p:sp>
        <p:nvSpPr>
          <p:cNvPr id="210" name="Google Shape;210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e3e05dc770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ge3e05dc770_1_1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e3e05dc77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ge3e05dc770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e3e05dc770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ge3e05dc770_0_7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e3e05dc770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ge3e05dc770_0_3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e3e05dc770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ge3e05dc770_0_2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e3e05dc770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ge3e05dc770_0_4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슬라이드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9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19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세로 텍스트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8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2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세로 제목 및 텍스트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9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9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2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내용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0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구역 머리글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21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21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콘텐츠 2개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2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22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22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2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비교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3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3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23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23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23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2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만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빈 화면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콘텐츠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6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6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26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2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2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그림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7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7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64" name="Google Shape;64;p27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2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b="0" i="0" sz="4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8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8" name="Google Shape;8;p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9" name="Google Shape;9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0" name="Google Shape;10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.png"/><Relationship Id="rId4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Relationship Id="rId4" Type="http://schemas.openxmlformats.org/officeDocument/2006/relationships/image" Target="../media/image16.jpg"/><Relationship Id="rId5" Type="http://schemas.openxmlformats.org/officeDocument/2006/relationships/image" Target="../media/image12.png"/><Relationship Id="rId6" Type="http://schemas.openxmlformats.org/officeDocument/2006/relationships/image" Target="../media/image19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2.png"/><Relationship Id="rId4" Type="http://schemas.openxmlformats.org/officeDocument/2006/relationships/image" Target="../media/image24.png"/><Relationship Id="rId5" Type="http://schemas.openxmlformats.org/officeDocument/2006/relationships/image" Target="../media/image2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5.png"/><Relationship Id="rId4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Relationship Id="rId4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/>
          <p:nvPr/>
        </p:nvSpPr>
        <p:spPr>
          <a:xfrm>
            <a:off x="0" y="0"/>
            <a:ext cx="12192000" cy="3451122"/>
          </a:xfrm>
          <a:prstGeom prst="rect">
            <a:avLst/>
          </a:prstGeom>
          <a:solidFill>
            <a:srgbClr val="18A8F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5" name="Google Shape;85;p1"/>
          <p:cNvSpPr/>
          <p:nvPr/>
        </p:nvSpPr>
        <p:spPr>
          <a:xfrm>
            <a:off x="0" y="3451122"/>
            <a:ext cx="12192000" cy="340687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6" name="Google Shape;86;p1"/>
          <p:cNvSpPr/>
          <p:nvPr/>
        </p:nvSpPr>
        <p:spPr>
          <a:xfrm>
            <a:off x="1524000" y="1209368"/>
            <a:ext cx="8967019" cy="448350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7" name="Google Shape;87;p1"/>
          <p:cNvSpPr txBox="1"/>
          <p:nvPr/>
        </p:nvSpPr>
        <p:spPr>
          <a:xfrm>
            <a:off x="1524001" y="1476337"/>
            <a:ext cx="8967018" cy="42780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4400" u="none" cap="none" strike="noStrike">
                <a:solidFill>
                  <a:srgbClr val="2F5496"/>
                </a:solidFill>
                <a:latin typeface="Arial"/>
                <a:ea typeface="Arial"/>
                <a:cs typeface="Arial"/>
                <a:sym typeface="Arial"/>
              </a:rPr>
              <a:t>전국 맛집 분포도 &amp; </a:t>
            </a:r>
            <a:endParaRPr b="0" i="0" sz="4400" u="none" cap="none" strike="noStrike">
              <a:solidFill>
                <a:srgbClr val="2F549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4400" u="none" cap="none" strike="noStrike">
                <a:solidFill>
                  <a:srgbClr val="2F5496"/>
                </a:solidFill>
                <a:latin typeface="Arial"/>
                <a:ea typeface="Arial"/>
                <a:cs typeface="Arial"/>
                <a:sym typeface="Arial"/>
              </a:rPr>
              <a:t>맛집 여행 트랜드 </a:t>
            </a:r>
            <a:endParaRPr b="0" i="0" sz="4400" u="none" cap="none" strike="noStrike">
              <a:solidFill>
                <a:srgbClr val="2F549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3조 사자들</a:t>
            </a:r>
            <a:endParaRPr b="0" i="0" sz="2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SungJun Park JiEun Lee SangYeop Park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0"/>
          <p:cNvSpPr/>
          <p:nvPr/>
        </p:nvSpPr>
        <p:spPr>
          <a:xfrm>
            <a:off x="0" y="0"/>
            <a:ext cx="12192000" cy="1001248"/>
          </a:xfrm>
          <a:prstGeom prst="rect">
            <a:avLst/>
          </a:prstGeom>
          <a:solidFill>
            <a:srgbClr val="18A8F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7" name="Google Shape;187;p10"/>
          <p:cNvSpPr txBox="1"/>
          <p:nvPr/>
        </p:nvSpPr>
        <p:spPr>
          <a:xfrm>
            <a:off x="196646" y="262097"/>
            <a:ext cx="6253316" cy="4770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프로젝트 과정 | 리뷰 키워드 분석</a:t>
            </a:r>
            <a:endParaRPr sz="25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10"/>
          <p:cNvSpPr txBox="1"/>
          <p:nvPr/>
        </p:nvSpPr>
        <p:spPr>
          <a:xfrm>
            <a:off x="1034845" y="1455159"/>
            <a:ext cx="246789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rgbClr val="2F5496"/>
                </a:solidFill>
                <a:latin typeface="Malgun Gothic"/>
                <a:ea typeface="Malgun Gothic"/>
                <a:cs typeface="Malgun Gothic"/>
                <a:sym typeface="Malgun Gothic"/>
              </a:rPr>
              <a:t>Plot </a:t>
            </a:r>
            <a:endParaRPr b="1" sz="1800">
              <a:solidFill>
                <a:srgbClr val="2F549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89" name="Google Shape;189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1527" y="2647734"/>
            <a:ext cx="10645570" cy="36923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84312" y="1314903"/>
            <a:ext cx="5124450" cy="1019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3"/>
          <p:cNvSpPr/>
          <p:nvPr/>
        </p:nvSpPr>
        <p:spPr>
          <a:xfrm>
            <a:off x="0" y="0"/>
            <a:ext cx="12192000" cy="1001248"/>
          </a:xfrm>
          <a:prstGeom prst="rect">
            <a:avLst/>
          </a:prstGeom>
          <a:solidFill>
            <a:srgbClr val="18A8F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p13"/>
          <p:cNvSpPr txBox="1"/>
          <p:nvPr/>
        </p:nvSpPr>
        <p:spPr>
          <a:xfrm>
            <a:off x="196646" y="262097"/>
            <a:ext cx="6253316" cy="4770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프로젝트 과정| 맛집 분포도 시각화</a:t>
            </a:r>
            <a:endParaRPr sz="25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7" name="Google Shape;197;p13"/>
          <p:cNvPicPr preferRelativeResize="0"/>
          <p:nvPr/>
        </p:nvPicPr>
        <p:blipFill rotWithShape="1">
          <a:blip r:embed="rId3">
            <a:alphaModFix/>
          </a:blip>
          <a:srcRect b="23656" l="24354" r="40582" t="29031"/>
          <a:stretch/>
        </p:blipFill>
        <p:spPr>
          <a:xfrm>
            <a:off x="447675" y="1525300"/>
            <a:ext cx="5600701" cy="4932651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13"/>
          <p:cNvSpPr txBox="1"/>
          <p:nvPr/>
        </p:nvSpPr>
        <p:spPr>
          <a:xfrm>
            <a:off x="6449950" y="1637399"/>
            <a:ext cx="5059800" cy="50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2F5496"/>
                </a:solidFill>
                <a:latin typeface="Malgun Gothic"/>
                <a:ea typeface="Malgun Gothic"/>
                <a:cs typeface="Malgun Gothic"/>
                <a:sym typeface="Malgun Gothic"/>
              </a:rPr>
              <a:t>KaKao API이용 경도&amp;위도</a:t>
            </a:r>
            <a:r>
              <a:rPr lang="ko-KR" sz="1800">
                <a:solidFill>
                  <a:srgbClr val="2F5496"/>
                </a:solidFill>
                <a:latin typeface="Malgun Gothic"/>
                <a:ea typeface="Malgun Gothic"/>
                <a:cs typeface="Malgun Gothic"/>
                <a:sym typeface="Malgun Gothic"/>
              </a:rPr>
              <a:t> 과정</a:t>
            </a:r>
            <a:endParaRPr sz="1800">
              <a:solidFill>
                <a:srgbClr val="2F5496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✔"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위도&amp;경도 함수 호출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714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✔"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카카오 api 가입후 App_key 받아오기                                                         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✔"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보유 맛집 데이터 호출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✔"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맛집 데이터 주소 불러오기!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✔"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카카오 함수에 주소 보내서 경도&amp;위도 받기 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/>
          </a:p>
        </p:txBody>
      </p:sp>
      <p:sp>
        <p:nvSpPr>
          <p:cNvPr id="199" name="Google Shape;199;p13"/>
          <p:cNvSpPr/>
          <p:nvPr/>
        </p:nvSpPr>
        <p:spPr>
          <a:xfrm>
            <a:off x="2362200" y="1800225"/>
            <a:ext cx="1743000" cy="200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1"/>
          <p:cNvSpPr/>
          <p:nvPr/>
        </p:nvSpPr>
        <p:spPr>
          <a:xfrm>
            <a:off x="0" y="0"/>
            <a:ext cx="12192000" cy="1001248"/>
          </a:xfrm>
          <a:prstGeom prst="rect">
            <a:avLst/>
          </a:prstGeom>
          <a:solidFill>
            <a:srgbClr val="18A8F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5" name="Google Shape;205;p11"/>
          <p:cNvSpPr txBox="1"/>
          <p:nvPr/>
        </p:nvSpPr>
        <p:spPr>
          <a:xfrm>
            <a:off x="196646" y="262097"/>
            <a:ext cx="6253316" cy="4770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프로젝트 과정| 맛집 분포도 시각화</a:t>
            </a:r>
            <a:endParaRPr sz="25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6" name="Google Shape;206;p11"/>
          <p:cNvPicPr preferRelativeResize="0"/>
          <p:nvPr/>
        </p:nvPicPr>
        <p:blipFill rotWithShape="1">
          <a:blip r:embed="rId3">
            <a:alphaModFix/>
          </a:blip>
          <a:srcRect b="12436" l="2811" r="59096" t="19936"/>
          <a:stretch/>
        </p:blipFill>
        <p:spPr>
          <a:xfrm>
            <a:off x="725650" y="1289450"/>
            <a:ext cx="5195299" cy="4582450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11"/>
          <p:cNvSpPr txBox="1"/>
          <p:nvPr/>
        </p:nvSpPr>
        <p:spPr>
          <a:xfrm>
            <a:off x="6449950" y="1325402"/>
            <a:ext cx="5059800" cy="42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2F5496"/>
                </a:solidFill>
                <a:latin typeface="Malgun Gothic"/>
                <a:ea typeface="Malgun Gothic"/>
                <a:cs typeface="Malgun Gothic"/>
                <a:sym typeface="Malgun Gothic"/>
              </a:rPr>
              <a:t>Folium Map 과정</a:t>
            </a:r>
            <a:endParaRPr sz="1800">
              <a:solidFill>
                <a:srgbClr val="2F5496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✔"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맛집 위치&amp; 메뉴 호출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✔"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내가 좋아하는 음식 취향 작성          </a:t>
            </a: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                                       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✔"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보유 맛집 메뉴와 취향 비교 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✔"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취향에 부합하는 식당만 따로 저장! 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marR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2"/>
          <p:cNvSpPr/>
          <p:nvPr/>
        </p:nvSpPr>
        <p:spPr>
          <a:xfrm>
            <a:off x="0" y="0"/>
            <a:ext cx="12192000" cy="1001248"/>
          </a:xfrm>
          <a:prstGeom prst="rect">
            <a:avLst/>
          </a:prstGeom>
          <a:solidFill>
            <a:srgbClr val="18A8F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3" name="Google Shape;213;p12"/>
          <p:cNvSpPr txBox="1"/>
          <p:nvPr/>
        </p:nvSpPr>
        <p:spPr>
          <a:xfrm>
            <a:off x="196646" y="262097"/>
            <a:ext cx="6253316" cy="4770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프로젝트 과정| 맛집 분포도 시각화</a:t>
            </a:r>
            <a:endParaRPr sz="25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4" name="Google Shape;214;p12"/>
          <p:cNvPicPr preferRelativeResize="0"/>
          <p:nvPr/>
        </p:nvPicPr>
        <p:blipFill rotWithShape="1">
          <a:blip r:embed="rId3">
            <a:alphaModFix/>
          </a:blip>
          <a:srcRect b="6343" l="2120" r="35499" t="20572"/>
          <a:stretch/>
        </p:blipFill>
        <p:spPr>
          <a:xfrm>
            <a:off x="923925" y="1381125"/>
            <a:ext cx="10287002" cy="4429126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12"/>
          <p:cNvSpPr txBox="1"/>
          <p:nvPr/>
        </p:nvSpPr>
        <p:spPr>
          <a:xfrm>
            <a:off x="923925" y="5905050"/>
            <a:ext cx="99252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Folium Map 작성을 위해서 엑셀파일 호출 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한식, 중식, 일식, 양식 맛집의 경도 위도 사용  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16" name="Google Shape;216;p12"/>
          <p:cNvPicPr preferRelativeResize="0"/>
          <p:nvPr/>
        </p:nvPicPr>
        <p:blipFill rotWithShape="1">
          <a:blip r:embed="rId4">
            <a:alphaModFix/>
          </a:blip>
          <a:srcRect b="15194" l="24545" r="25238" t="16364"/>
          <a:stretch/>
        </p:blipFill>
        <p:spPr>
          <a:xfrm>
            <a:off x="6522550" y="1381124"/>
            <a:ext cx="4688374" cy="2768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e3e05dc770_1_16"/>
          <p:cNvSpPr/>
          <p:nvPr/>
        </p:nvSpPr>
        <p:spPr>
          <a:xfrm>
            <a:off x="0" y="0"/>
            <a:ext cx="12192000" cy="1001100"/>
          </a:xfrm>
          <a:prstGeom prst="rect">
            <a:avLst/>
          </a:prstGeom>
          <a:solidFill>
            <a:srgbClr val="18A8F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2" name="Google Shape;222;ge3e05dc770_1_16"/>
          <p:cNvSpPr txBox="1"/>
          <p:nvPr/>
        </p:nvSpPr>
        <p:spPr>
          <a:xfrm>
            <a:off x="196646" y="262097"/>
            <a:ext cx="62532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프로젝트 과정| 맛집 분포도 시각화</a:t>
            </a:r>
            <a:endParaRPr sz="25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ge3e05dc770_1_16"/>
          <p:cNvSpPr txBox="1"/>
          <p:nvPr/>
        </p:nvSpPr>
        <p:spPr>
          <a:xfrm>
            <a:off x="676275" y="5733600"/>
            <a:ext cx="109443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Folium Map 작성을 위한 Null값 확인 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한식, 중식, 일식, 양식 맛집 Icon_Mark 색으로 종류 나누기   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24" name="Google Shape;224;ge3e05dc770_1_16"/>
          <p:cNvPicPr preferRelativeResize="0"/>
          <p:nvPr/>
        </p:nvPicPr>
        <p:blipFill rotWithShape="1">
          <a:blip r:embed="rId3">
            <a:alphaModFix/>
          </a:blip>
          <a:srcRect b="7445" l="2969" r="0" t="21511"/>
          <a:stretch/>
        </p:blipFill>
        <p:spPr>
          <a:xfrm>
            <a:off x="533400" y="1688552"/>
            <a:ext cx="11210923" cy="3731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5"/>
          <p:cNvSpPr/>
          <p:nvPr/>
        </p:nvSpPr>
        <p:spPr>
          <a:xfrm>
            <a:off x="0" y="0"/>
            <a:ext cx="12192000" cy="1001248"/>
          </a:xfrm>
          <a:prstGeom prst="rect">
            <a:avLst/>
          </a:prstGeom>
          <a:solidFill>
            <a:srgbClr val="18A8F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0" name="Google Shape;230;p15"/>
          <p:cNvSpPr txBox="1"/>
          <p:nvPr/>
        </p:nvSpPr>
        <p:spPr>
          <a:xfrm>
            <a:off x="196646" y="262097"/>
            <a:ext cx="6253316" cy="4770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프로젝트 결과 | 리뷰 키워드 분석</a:t>
            </a:r>
            <a:endParaRPr sz="25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1" name="Google Shape;231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639316"/>
            <a:ext cx="3036407" cy="25675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64766" y="2959510"/>
            <a:ext cx="3427234" cy="16898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961064" y="2724307"/>
            <a:ext cx="3713518" cy="2214746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15"/>
          <p:cNvSpPr txBox="1"/>
          <p:nvPr/>
        </p:nvSpPr>
        <p:spPr>
          <a:xfrm>
            <a:off x="966019" y="1283011"/>
            <a:ext cx="304554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rgbClr val="2F5496"/>
                </a:solidFill>
                <a:latin typeface="Malgun Gothic"/>
                <a:ea typeface="Malgun Gothic"/>
                <a:cs typeface="Malgun Gothic"/>
                <a:sym typeface="Malgun Gothic"/>
              </a:rPr>
              <a:t>음식종류별 리뷰 키워드</a:t>
            </a:r>
            <a:endParaRPr/>
          </a:p>
        </p:txBody>
      </p:sp>
      <p:pic>
        <p:nvPicPr>
          <p:cNvPr id="235" name="Google Shape;235;p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449962" y="2669307"/>
            <a:ext cx="2458064" cy="2324745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15"/>
          <p:cNvSpPr/>
          <p:nvPr/>
        </p:nvSpPr>
        <p:spPr>
          <a:xfrm>
            <a:off x="432620" y="2192594"/>
            <a:ext cx="1956619" cy="446722"/>
          </a:xfrm>
          <a:prstGeom prst="roundRect">
            <a:avLst>
              <a:gd fmla="val 16667" name="adj"/>
            </a:avLst>
          </a:prstGeom>
          <a:solidFill>
            <a:srgbClr val="2F5496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한식</a:t>
            </a:r>
            <a:endParaRPr/>
          </a:p>
        </p:txBody>
      </p:sp>
      <p:sp>
        <p:nvSpPr>
          <p:cNvPr id="237" name="Google Shape;237;p15"/>
          <p:cNvSpPr/>
          <p:nvPr/>
        </p:nvSpPr>
        <p:spPr>
          <a:xfrm>
            <a:off x="3574027" y="2192594"/>
            <a:ext cx="1956619" cy="446722"/>
          </a:xfrm>
          <a:prstGeom prst="roundRect">
            <a:avLst>
              <a:gd fmla="val 16667" name="adj"/>
            </a:avLst>
          </a:prstGeom>
          <a:solidFill>
            <a:srgbClr val="2F5496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일식</a:t>
            </a:r>
            <a:endParaRPr/>
          </a:p>
        </p:txBody>
      </p:sp>
      <p:sp>
        <p:nvSpPr>
          <p:cNvPr id="238" name="Google Shape;238;p15"/>
          <p:cNvSpPr/>
          <p:nvPr/>
        </p:nvSpPr>
        <p:spPr>
          <a:xfrm>
            <a:off x="6518788" y="2197359"/>
            <a:ext cx="1956619" cy="446722"/>
          </a:xfrm>
          <a:prstGeom prst="roundRect">
            <a:avLst>
              <a:gd fmla="val 16667" name="adj"/>
            </a:avLst>
          </a:prstGeom>
          <a:solidFill>
            <a:srgbClr val="2F5496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중식</a:t>
            </a:r>
            <a:endParaRPr/>
          </a:p>
        </p:txBody>
      </p:sp>
      <p:sp>
        <p:nvSpPr>
          <p:cNvPr id="239" name="Google Shape;239;p15"/>
          <p:cNvSpPr/>
          <p:nvPr/>
        </p:nvSpPr>
        <p:spPr>
          <a:xfrm>
            <a:off x="9576620" y="2192594"/>
            <a:ext cx="1956619" cy="446722"/>
          </a:xfrm>
          <a:prstGeom prst="roundRect">
            <a:avLst>
              <a:gd fmla="val 16667" name="adj"/>
            </a:avLst>
          </a:prstGeom>
          <a:solidFill>
            <a:srgbClr val="2F5496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양식</a:t>
            </a:r>
            <a:endParaRPr/>
          </a:p>
        </p:txBody>
      </p:sp>
      <p:sp>
        <p:nvSpPr>
          <p:cNvPr id="240" name="Google Shape;240;p15"/>
          <p:cNvSpPr txBox="1"/>
          <p:nvPr/>
        </p:nvSpPr>
        <p:spPr>
          <a:xfrm>
            <a:off x="324465" y="5506065"/>
            <a:ext cx="2711942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국물, 맛, 소스, 밥, 양념, 사람, 가격, 양, 향</a:t>
            </a:r>
            <a:endParaRPr/>
          </a:p>
        </p:txBody>
      </p:sp>
      <p:sp>
        <p:nvSpPr>
          <p:cNvPr id="241" name="Google Shape;241;p15"/>
          <p:cNvSpPr txBox="1"/>
          <p:nvPr/>
        </p:nvSpPr>
        <p:spPr>
          <a:xfrm>
            <a:off x="3461852" y="5506064"/>
            <a:ext cx="2711942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소스, 튀김, 맛, 스시, 밥, 다른, 느낌, 가격, 라멘, 마카,우동,향,참치</a:t>
            </a:r>
            <a:endParaRPr/>
          </a:p>
        </p:txBody>
      </p:sp>
      <p:sp>
        <p:nvSpPr>
          <p:cNvPr id="242" name="Google Shape;242;p15"/>
          <p:cNvSpPr txBox="1"/>
          <p:nvPr/>
        </p:nvSpPr>
        <p:spPr>
          <a:xfrm>
            <a:off x="6196084" y="5506064"/>
            <a:ext cx="2711942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소스, 새우, 국물, 맛,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볶음, 꼬치,탕,튀김</a:t>
            </a:r>
            <a:endParaRPr/>
          </a:p>
        </p:txBody>
      </p:sp>
      <p:sp>
        <p:nvSpPr>
          <p:cNvPr id="243" name="Google Shape;243;p15"/>
          <p:cNvSpPr txBox="1"/>
          <p:nvPr/>
        </p:nvSpPr>
        <p:spPr>
          <a:xfrm>
            <a:off x="9003194" y="5506064"/>
            <a:ext cx="2711942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맛, 피자, 소스, 파스타, 치즈, 느낌, 버거, 향,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샐러드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e3e05dc770_0_0"/>
          <p:cNvSpPr/>
          <p:nvPr/>
        </p:nvSpPr>
        <p:spPr>
          <a:xfrm>
            <a:off x="0" y="0"/>
            <a:ext cx="12192000" cy="1001100"/>
          </a:xfrm>
          <a:prstGeom prst="rect">
            <a:avLst/>
          </a:prstGeom>
          <a:solidFill>
            <a:srgbClr val="18A8F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9" name="Google Shape;249;ge3e05dc770_0_0"/>
          <p:cNvSpPr txBox="1"/>
          <p:nvPr/>
        </p:nvSpPr>
        <p:spPr>
          <a:xfrm>
            <a:off x="196646" y="262097"/>
            <a:ext cx="62532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프로젝트 결과 | </a:t>
            </a:r>
            <a:r>
              <a:rPr lang="ko-KR" sz="2500">
                <a:solidFill>
                  <a:schemeClr val="lt1"/>
                </a:solidFill>
              </a:rPr>
              <a:t>맛집 분포도 시각화</a:t>
            </a:r>
            <a:endParaRPr sz="25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" name="Google Shape;250;ge3e05dc770_0_0"/>
          <p:cNvSpPr txBox="1"/>
          <p:nvPr/>
        </p:nvSpPr>
        <p:spPr>
          <a:xfrm>
            <a:off x="807004" y="1478375"/>
            <a:ext cx="5032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ge3e05dc770_0_0"/>
          <p:cNvSpPr txBox="1"/>
          <p:nvPr/>
        </p:nvSpPr>
        <p:spPr>
          <a:xfrm>
            <a:off x="717247" y="2049543"/>
            <a:ext cx="5457000" cy="24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PSJ취향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*한식: 불고기, 게장, 육회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*중식: 탕수육, 볶음밥, 양고기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*일식: 연어, 초밥, 우동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*양식: 토마토, 치즈, 피자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52" name="Google Shape;252;ge3e05dc770_0_0"/>
          <p:cNvPicPr preferRelativeResize="0"/>
          <p:nvPr/>
        </p:nvPicPr>
        <p:blipFill rotWithShape="1">
          <a:blip r:embed="rId3">
            <a:alphaModFix/>
          </a:blip>
          <a:srcRect b="0" l="6362" r="6354" t="4269"/>
          <a:stretch/>
        </p:blipFill>
        <p:spPr>
          <a:xfrm>
            <a:off x="6449961" y="1209368"/>
            <a:ext cx="4013377" cy="5559180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ge3e05dc770_0_0"/>
          <p:cNvSpPr/>
          <p:nvPr/>
        </p:nvSpPr>
        <p:spPr>
          <a:xfrm rot="8100000">
            <a:off x="801131" y="5354406"/>
            <a:ext cx="625365" cy="605849"/>
          </a:xfrm>
          <a:prstGeom prst="teardrop">
            <a:avLst>
              <a:gd fmla="val 100000" name="adj"/>
            </a:avLst>
          </a:prstGeom>
          <a:solidFill>
            <a:srgbClr val="CC0000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ge3e05dc770_0_0"/>
          <p:cNvSpPr/>
          <p:nvPr/>
        </p:nvSpPr>
        <p:spPr>
          <a:xfrm rot="8100000">
            <a:off x="1671731" y="5354406"/>
            <a:ext cx="625365" cy="605849"/>
          </a:xfrm>
          <a:prstGeom prst="teardrop">
            <a:avLst>
              <a:gd fmla="val 100000" name="adj"/>
            </a:avLst>
          </a:prstGeom>
          <a:solidFill>
            <a:schemeClr val="accent6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ge3e05dc770_0_0"/>
          <p:cNvSpPr/>
          <p:nvPr/>
        </p:nvSpPr>
        <p:spPr>
          <a:xfrm rot="8100000">
            <a:off x="2542331" y="5354406"/>
            <a:ext cx="625365" cy="605849"/>
          </a:xfrm>
          <a:prstGeom prst="teardrop">
            <a:avLst>
              <a:gd fmla="val 100000" name="adj"/>
            </a:avLst>
          </a:prstGeom>
          <a:solidFill>
            <a:srgbClr val="9900FF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ge3e05dc770_0_0"/>
          <p:cNvSpPr/>
          <p:nvPr/>
        </p:nvSpPr>
        <p:spPr>
          <a:xfrm rot="8100000">
            <a:off x="3412931" y="5354406"/>
            <a:ext cx="625365" cy="605849"/>
          </a:xfrm>
          <a:prstGeom prst="teardrop">
            <a:avLst>
              <a:gd fmla="val 100000" name="adj"/>
            </a:avLst>
          </a:prstGeom>
          <a:solidFill>
            <a:schemeClr val="accent5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ge3e05dc770_0_0"/>
          <p:cNvSpPr txBox="1"/>
          <p:nvPr/>
        </p:nvSpPr>
        <p:spPr>
          <a:xfrm>
            <a:off x="678525" y="6092625"/>
            <a:ext cx="87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Malgun Gothic"/>
                <a:ea typeface="Malgun Gothic"/>
                <a:cs typeface="Malgun Gothic"/>
                <a:sym typeface="Malgun Gothic"/>
              </a:rPr>
              <a:t>한식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8" name="Google Shape;258;ge3e05dc770_0_0"/>
          <p:cNvSpPr txBox="1"/>
          <p:nvPr/>
        </p:nvSpPr>
        <p:spPr>
          <a:xfrm>
            <a:off x="1549125" y="6110200"/>
            <a:ext cx="87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Malgun Gothic"/>
                <a:ea typeface="Malgun Gothic"/>
                <a:cs typeface="Malgun Gothic"/>
                <a:sym typeface="Malgun Gothic"/>
              </a:rPr>
              <a:t>일</a:t>
            </a:r>
            <a:r>
              <a:rPr lang="ko-KR">
                <a:latin typeface="Malgun Gothic"/>
                <a:ea typeface="Malgun Gothic"/>
                <a:cs typeface="Malgun Gothic"/>
                <a:sym typeface="Malgun Gothic"/>
              </a:rPr>
              <a:t>식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9" name="Google Shape;259;ge3e05dc770_0_0"/>
          <p:cNvSpPr txBox="1"/>
          <p:nvPr/>
        </p:nvSpPr>
        <p:spPr>
          <a:xfrm>
            <a:off x="2419725" y="6110200"/>
            <a:ext cx="87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Malgun Gothic"/>
                <a:ea typeface="Malgun Gothic"/>
                <a:cs typeface="Malgun Gothic"/>
                <a:sym typeface="Malgun Gothic"/>
              </a:rPr>
              <a:t>중</a:t>
            </a:r>
            <a:r>
              <a:rPr lang="ko-KR">
                <a:latin typeface="Malgun Gothic"/>
                <a:ea typeface="Malgun Gothic"/>
                <a:cs typeface="Malgun Gothic"/>
                <a:sym typeface="Malgun Gothic"/>
              </a:rPr>
              <a:t>식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0" name="Google Shape;260;ge3e05dc770_0_0"/>
          <p:cNvSpPr txBox="1"/>
          <p:nvPr/>
        </p:nvSpPr>
        <p:spPr>
          <a:xfrm>
            <a:off x="3290325" y="6110200"/>
            <a:ext cx="87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Malgun Gothic"/>
                <a:ea typeface="Malgun Gothic"/>
                <a:cs typeface="Malgun Gothic"/>
                <a:sym typeface="Malgun Gothic"/>
              </a:rPr>
              <a:t>양</a:t>
            </a:r>
            <a:r>
              <a:rPr lang="ko-KR">
                <a:latin typeface="Malgun Gothic"/>
                <a:ea typeface="Malgun Gothic"/>
                <a:cs typeface="Malgun Gothic"/>
                <a:sym typeface="Malgun Gothic"/>
              </a:rPr>
              <a:t>식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e3e05dc770_0_70"/>
          <p:cNvSpPr/>
          <p:nvPr/>
        </p:nvSpPr>
        <p:spPr>
          <a:xfrm>
            <a:off x="0" y="0"/>
            <a:ext cx="12192000" cy="1001100"/>
          </a:xfrm>
          <a:prstGeom prst="rect">
            <a:avLst/>
          </a:prstGeom>
          <a:solidFill>
            <a:srgbClr val="18A8F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6" name="Google Shape;266;ge3e05dc770_0_70"/>
          <p:cNvSpPr txBox="1"/>
          <p:nvPr/>
        </p:nvSpPr>
        <p:spPr>
          <a:xfrm>
            <a:off x="196646" y="262097"/>
            <a:ext cx="62532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프로젝트 결과 | </a:t>
            </a:r>
            <a:r>
              <a:rPr lang="ko-KR" sz="2500">
                <a:solidFill>
                  <a:schemeClr val="lt1"/>
                </a:solidFill>
              </a:rPr>
              <a:t>맛집 분포도 시각화</a:t>
            </a:r>
            <a:endParaRPr sz="25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7" name="Google Shape;267;ge3e05dc770_0_70"/>
          <p:cNvPicPr preferRelativeResize="0"/>
          <p:nvPr/>
        </p:nvPicPr>
        <p:blipFill rotWithShape="1">
          <a:blip r:embed="rId3">
            <a:alphaModFix/>
          </a:blip>
          <a:srcRect b="0" l="6362" r="6354" t="4269"/>
          <a:stretch/>
        </p:blipFill>
        <p:spPr>
          <a:xfrm>
            <a:off x="6449961" y="1209368"/>
            <a:ext cx="4013377" cy="5559180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ge3e05dc770_0_70"/>
          <p:cNvSpPr/>
          <p:nvPr/>
        </p:nvSpPr>
        <p:spPr>
          <a:xfrm rot="8100000">
            <a:off x="801131" y="5354406"/>
            <a:ext cx="625365" cy="605849"/>
          </a:xfrm>
          <a:prstGeom prst="teardrop">
            <a:avLst>
              <a:gd fmla="val 100000" name="adj"/>
            </a:avLst>
          </a:prstGeom>
          <a:solidFill>
            <a:srgbClr val="CC0000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ge3e05dc770_0_70"/>
          <p:cNvSpPr/>
          <p:nvPr/>
        </p:nvSpPr>
        <p:spPr>
          <a:xfrm rot="8100000">
            <a:off x="1671731" y="5354406"/>
            <a:ext cx="625365" cy="605849"/>
          </a:xfrm>
          <a:prstGeom prst="teardrop">
            <a:avLst>
              <a:gd fmla="val 100000" name="adj"/>
            </a:avLst>
          </a:prstGeom>
          <a:solidFill>
            <a:schemeClr val="accent6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ge3e05dc770_0_70"/>
          <p:cNvSpPr/>
          <p:nvPr/>
        </p:nvSpPr>
        <p:spPr>
          <a:xfrm rot="8100000">
            <a:off x="2542331" y="5354406"/>
            <a:ext cx="625365" cy="605849"/>
          </a:xfrm>
          <a:prstGeom prst="teardrop">
            <a:avLst>
              <a:gd fmla="val 100000" name="adj"/>
            </a:avLst>
          </a:prstGeom>
          <a:solidFill>
            <a:srgbClr val="9900FF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ge3e05dc770_0_70"/>
          <p:cNvSpPr/>
          <p:nvPr/>
        </p:nvSpPr>
        <p:spPr>
          <a:xfrm rot="8100000">
            <a:off x="3412931" y="5354406"/>
            <a:ext cx="625365" cy="605849"/>
          </a:xfrm>
          <a:prstGeom prst="teardrop">
            <a:avLst>
              <a:gd fmla="val 100000" name="adj"/>
            </a:avLst>
          </a:prstGeom>
          <a:solidFill>
            <a:schemeClr val="accent5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ge3e05dc770_0_70"/>
          <p:cNvSpPr txBox="1"/>
          <p:nvPr/>
        </p:nvSpPr>
        <p:spPr>
          <a:xfrm>
            <a:off x="678525" y="6092625"/>
            <a:ext cx="87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Malgun Gothic"/>
                <a:ea typeface="Malgun Gothic"/>
                <a:cs typeface="Malgun Gothic"/>
                <a:sym typeface="Malgun Gothic"/>
              </a:rPr>
              <a:t>한식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3" name="Google Shape;273;ge3e05dc770_0_70"/>
          <p:cNvSpPr txBox="1"/>
          <p:nvPr/>
        </p:nvSpPr>
        <p:spPr>
          <a:xfrm>
            <a:off x="1549125" y="6110200"/>
            <a:ext cx="87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Malgun Gothic"/>
                <a:ea typeface="Malgun Gothic"/>
                <a:cs typeface="Malgun Gothic"/>
                <a:sym typeface="Malgun Gothic"/>
              </a:rPr>
              <a:t>일식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4" name="Google Shape;274;ge3e05dc770_0_70"/>
          <p:cNvSpPr txBox="1"/>
          <p:nvPr/>
        </p:nvSpPr>
        <p:spPr>
          <a:xfrm>
            <a:off x="2419725" y="6110200"/>
            <a:ext cx="87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Malgun Gothic"/>
                <a:ea typeface="Malgun Gothic"/>
                <a:cs typeface="Malgun Gothic"/>
                <a:sym typeface="Malgun Gothic"/>
              </a:rPr>
              <a:t>중식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5" name="Google Shape;275;ge3e05dc770_0_70"/>
          <p:cNvSpPr txBox="1"/>
          <p:nvPr/>
        </p:nvSpPr>
        <p:spPr>
          <a:xfrm>
            <a:off x="3290325" y="6110200"/>
            <a:ext cx="87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Malgun Gothic"/>
                <a:ea typeface="Malgun Gothic"/>
                <a:cs typeface="Malgun Gothic"/>
                <a:sym typeface="Malgun Gothic"/>
              </a:rPr>
              <a:t>양식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6" name="Google Shape;276;ge3e05dc770_0_70"/>
          <p:cNvSpPr txBox="1"/>
          <p:nvPr/>
        </p:nvSpPr>
        <p:spPr>
          <a:xfrm>
            <a:off x="600350" y="2234213"/>
            <a:ext cx="4792500" cy="17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✔"/>
            </a:pPr>
            <a:r>
              <a:rPr lang="ko-KR" sz="1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서울에 다수의 상위권 맛집 분포</a:t>
            </a:r>
            <a:endParaRPr sz="1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Char char="✔"/>
            </a:pPr>
            <a:r>
              <a:rPr lang="ko-KR" sz="1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전통 한식 맛집도 대부분 서울 분포 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e3e05dc770_0_33"/>
          <p:cNvSpPr txBox="1"/>
          <p:nvPr/>
        </p:nvSpPr>
        <p:spPr>
          <a:xfrm>
            <a:off x="731522" y="3378143"/>
            <a:ext cx="5457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2" name="Google Shape;282;ge3e05dc770_0_33"/>
          <p:cNvSpPr/>
          <p:nvPr/>
        </p:nvSpPr>
        <p:spPr>
          <a:xfrm>
            <a:off x="0" y="0"/>
            <a:ext cx="12192000" cy="1001100"/>
          </a:xfrm>
          <a:prstGeom prst="rect">
            <a:avLst/>
          </a:prstGeom>
          <a:solidFill>
            <a:srgbClr val="18A8F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3" name="Google Shape;283;ge3e05dc770_0_33"/>
          <p:cNvSpPr txBox="1"/>
          <p:nvPr/>
        </p:nvSpPr>
        <p:spPr>
          <a:xfrm>
            <a:off x="196646" y="262097"/>
            <a:ext cx="62532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5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활용 방안 | </a:t>
            </a:r>
            <a:r>
              <a:rPr lang="ko-KR" sz="2500">
                <a:solidFill>
                  <a:schemeClr val="lt1"/>
                </a:solidFill>
              </a:rPr>
              <a:t>리뷰 키워드 분석</a:t>
            </a:r>
            <a:endParaRPr/>
          </a:p>
        </p:txBody>
      </p:sp>
      <p:sp>
        <p:nvSpPr>
          <p:cNvPr id="284" name="Google Shape;284;ge3e05dc770_0_33"/>
          <p:cNvSpPr txBox="1"/>
          <p:nvPr/>
        </p:nvSpPr>
        <p:spPr>
          <a:xfrm>
            <a:off x="807004" y="1478375"/>
            <a:ext cx="5032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rgbClr val="2F5496"/>
                </a:solidFill>
                <a:latin typeface="Malgun Gothic"/>
                <a:ea typeface="Malgun Gothic"/>
                <a:cs typeface="Malgun Gothic"/>
                <a:sym typeface="Malgun Gothic"/>
              </a:rPr>
              <a:t>식당 홍보시 고객을 사로잡는 키워드를 선택 </a:t>
            </a:r>
            <a:endParaRPr/>
          </a:p>
        </p:txBody>
      </p:sp>
      <p:pic>
        <p:nvPicPr>
          <p:cNvPr id="285" name="Google Shape;285;ge3e05dc770_0_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84975" y="2424404"/>
            <a:ext cx="4550106" cy="3847450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ge3e05dc770_0_33"/>
          <p:cNvSpPr txBox="1"/>
          <p:nvPr/>
        </p:nvSpPr>
        <p:spPr>
          <a:xfrm>
            <a:off x="6449850" y="2285150"/>
            <a:ext cx="5119200" cy="39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900">
                <a:latin typeface="Malgun Gothic"/>
                <a:ea typeface="Malgun Gothic"/>
                <a:cs typeface="Malgun Gothic"/>
                <a:sym typeface="Malgun Gothic"/>
              </a:rPr>
              <a:t>한국인의 입맛을 사로잡은 진한 </a:t>
            </a:r>
            <a:r>
              <a:rPr b="1" lang="ko-KR" sz="1900">
                <a:latin typeface="Malgun Gothic"/>
                <a:ea typeface="Malgun Gothic"/>
                <a:cs typeface="Malgun Gothic"/>
                <a:sym typeface="Malgun Gothic"/>
              </a:rPr>
              <a:t>국물</a:t>
            </a:r>
            <a:r>
              <a:rPr lang="ko-KR" sz="1900">
                <a:latin typeface="Malgun Gothic"/>
                <a:ea typeface="Malgun Gothic"/>
                <a:cs typeface="Malgun Gothic"/>
                <a:sym typeface="Malgun Gothic"/>
              </a:rPr>
              <a:t> 맛 </a:t>
            </a:r>
            <a:endParaRPr sz="19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900">
                <a:latin typeface="Malgun Gothic"/>
                <a:ea typeface="Malgun Gothic"/>
                <a:cs typeface="Malgun Gothic"/>
                <a:sym typeface="Malgun Gothic"/>
              </a:rPr>
              <a:t>30년 전통의 </a:t>
            </a:r>
            <a:r>
              <a:rPr b="1" lang="ko-KR" sz="1900">
                <a:latin typeface="Malgun Gothic"/>
                <a:ea typeface="Malgun Gothic"/>
                <a:cs typeface="Malgun Gothic"/>
                <a:sym typeface="Malgun Gothic"/>
              </a:rPr>
              <a:t>양념</a:t>
            </a:r>
            <a:r>
              <a:rPr lang="ko-KR" sz="190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sz="19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900">
                <a:latin typeface="Malgun Gothic"/>
                <a:ea typeface="Malgun Gothic"/>
                <a:cs typeface="Malgun Gothic"/>
                <a:sym typeface="Malgun Gothic"/>
              </a:rPr>
              <a:t>가격</a:t>
            </a:r>
            <a:r>
              <a:rPr lang="ko-KR" sz="1900">
                <a:latin typeface="Malgun Gothic"/>
                <a:ea typeface="Malgun Gothic"/>
                <a:cs typeface="Malgun Gothic"/>
                <a:sym typeface="Malgun Gothic"/>
              </a:rPr>
              <a:t>도 착함</a:t>
            </a:r>
            <a:endParaRPr sz="19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900">
                <a:latin typeface="Malgun Gothic"/>
                <a:ea typeface="Malgun Gothic"/>
                <a:cs typeface="Malgun Gothic"/>
                <a:sym typeface="Malgun Gothic"/>
              </a:rPr>
              <a:t>OOOO </a:t>
            </a:r>
            <a:r>
              <a:rPr b="1" lang="ko-KR" sz="1900">
                <a:latin typeface="Malgun Gothic"/>
                <a:ea typeface="Malgun Gothic"/>
                <a:cs typeface="Malgun Gothic"/>
                <a:sym typeface="Malgun Gothic"/>
              </a:rPr>
              <a:t>추천</a:t>
            </a:r>
            <a:r>
              <a:rPr lang="ko-KR" sz="190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sz="19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900">
                <a:latin typeface="Malgun Gothic"/>
                <a:ea typeface="Malgun Gothic"/>
                <a:cs typeface="Malgun Gothic"/>
                <a:sym typeface="Malgun Gothic"/>
              </a:rPr>
              <a:t>우리집만의 </a:t>
            </a:r>
            <a:r>
              <a:rPr b="1" lang="ko-KR" sz="1900">
                <a:latin typeface="Malgun Gothic"/>
                <a:ea typeface="Malgun Gothic"/>
                <a:cs typeface="Malgun Gothic"/>
                <a:sym typeface="Malgun Gothic"/>
              </a:rPr>
              <a:t>소스</a:t>
            </a:r>
            <a:r>
              <a:rPr lang="ko-KR" sz="1900">
                <a:latin typeface="Malgun Gothic"/>
                <a:ea typeface="Malgun Gothic"/>
                <a:cs typeface="Malgun Gothic"/>
                <a:sym typeface="Malgun Gothic"/>
              </a:rPr>
              <a:t>, 손님들이 반한 천연 </a:t>
            </a:r>
            <a:r>
              <a:rPr b="1" lang="ko-KR" sz="1900">
                <a:latin typeface="Malgun Gothic"/>
                <a:ea typeface="Malgun Gothic"/>
                <a:cs typeface="Malgun Gothic"/>
                <a:sym typeface="Malgun Gothic"/>
              </a:rPr>
              <a:t>소스</a:t>
            </a:r>
            <a:r>
              <a:rPr lang="ko-KR" sz="1900">
                <a:latin typeface="Malgun Gothic"/>
                <a:ea typeface="Malgun Gothic"/>
                <a:cs typeface="Malgun Gothic"/>
                <a:sym typeface="Malgun Gothic"/>
              </a:rPr>
              <a:t>맛</a:t>
            </a:r>
            <a:endParaRPr sz="19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900">
                <a:latin typeface="Malgun Gothic"/>
                <a:ea typeface="Malgun Gothic"/>
                <a:cs typeface="Malgun Gothic"/>
                <a:sym typeface="Malgun Gothic"/>
              </a:rPr>
              <a:t>엄마가 지어주신 </a:t>
            </a:r>
            <a:r>
              <a:rPr b="1" lang="ko-KR" sz="1900">
                <a:latin typeface="Malgun Gothic"/>
                <a:ea typeface="Malgun Gothic"/>
                <a:cs typeface="Malgun Gothic"/>
                <a:sym typeface="Malgun Gothic"/>
              </a:rPr>
              <a:t>밥맛</a:t>
            </a:r>
            <a:endParaRPr b="1" sz="19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900">
                <a:latin typeface="Malgun Gothic"/>
                <a:ea typeface="Malgun Gothic"/>
                <a:cs typeface="Malgun Gothic"/>
                <a:sym typeface="Malgun Gothic"/>
              </a:rPr>
              <a:t>맛</a:t>
            </a:r>
            <a:r>
              <a:rPr lang="ko-KR" sz="1900">
                <a:latin typeface="Malgun Gothic"/>
                <a:ea typeface="Malgun Gothic"/>
                <a:cs typeface="Malgun Gothic"/>
                <a:sym typeface="Malgun Gothic"/>
              </a:rPr>
              <a:t>으로 승부하는 집</a:t>
            </a:r>
            <a:endParaRPr sz="19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e3e05dc770_0_20"/>
          <p:cNvSpPr txBox="1"/>
          <p:nvPr/>
        </p:nvSpPr>
        <p:spPr>
          <a:xfrm>
            <a:off x="782450" y="2145150"/>
            <a:ext cx="101154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주제어 별로 맛집을 선택할 수 있는 방법에 쓰일 수 있음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고객의 리뷰를 분석하여, 분위기, 맛, 가격에 해당하는 키워드에 따른 맛집 추천이 가능함</a:t>
            </a:r>
            <a:endParaRPr b="1"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EX) 분위기: #분위기 #럭셔리 #조명  #디자인 #매너 #친절함 등 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2" name="Google Shape;292;ge3e05dc770_0_20"/>
          <p:cNvSpPr/>
          <p:nvPr/>
        </p:nvSpPr>
        <p:spPr>
          <a:xfrm>
            <a:off x="0" y="0"/>
            <a:ext cx="12192000" cy="1001100"/>
          </a:xfrm>
          <a:prstGeom prst="rect">
            <a:avLst/>
          </a:prstGeom>
          <a:solidFill>
            <a:srgbClr val="18A8F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3" name="Google Shape;293;ge3e05dc770_0_20"/>
          <p:cNvSpPr txBox="1"/>
          <p:nvPr/>
        </p:nvSpPr>
        <p:spPr>
          <a:xfrm>
            <a:off x="196646" y="262097"/>
            <a:ext cx="62532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5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활용 방안 | </a:t>
            </a:r>
            <a:r>
              <a:rPr lang="ko-KR" sz="2500">
                <a:solidFill>
                  <a:schemeClr val="lt1"/>
                </a:solidFill>
              </a:rPr>
              <a:t>리뷰 키워드 분석</a:t>
            </a:r>
            <a:endParaRPr/>
          </a:p>
        </p:txBody>
      </p:sp>
      <p:sp>
        <p:nvSpPr>
          <p:cNvPr id="294" name="Google Shape;294;ge3e05dc770_0_20"/>
          <p:cNvSpPr txBox="1"/>
          <p:nvPr/>
        </p:nvSpPr>
        <p:spPr>
          <a:xfrm>
            <a:off x="807004" y="1478375"/>
            <a:ext cx="5032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rgbClr val="2F5496"/>
                </a:solidFill>
                <a:latin typeface="Malgun Gothic"/>
                <a:ea typeface="Malgun Gothic"/>
                <a:cs typeface="Malgun Gothic"/>
                <a:sym typeface="Malgun Gothic"/>
              </a:rPr>
              <a:t>오늘의 기분에 따라 추천해 주는 맛집</a:t>
            </a:r>
            <a:endParaRPr/>
          </a:p>
        </p:txBody>
      </p:sp>
      <p:pic>
        <p:nvPicPr>
          <p:cNvPr id="295" name="Google Shape;295;ge3e05dc770_0_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3350" y="3879150"/>
            <a:ext cx="3198022" cy="210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ge3e05dc770_0_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63261" y="3879141"/>
            <a:ext cx="3153800" cy="210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ge3e05dc770_0_20"/>
          <p:cNvPicPr preferRelativeResize="0"/>
          <p:nvPr/>
        </p:nvPicPr>
        <p:blipFill rotWithShape="1">
          <a:blip r:embed="rId5">
            <a:alphaModFix/>
          </a:blip>
          <a:srcRect b="27727" l="13276" r="18742" t="19437"/>
          <a:stretch/>
        </p:blipFill>
        <p:spPr>
          <a:xfrm>
            <a:off x="7836400" y="3879150"/>
            <a:ext cx="3609149" cy="210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"/>
          <p:cNvSpPr/>
          <p:nvPr/>
        </p:nvSpPr>
        <p:spPr>
          <a:xfrm>
            <a:off x="0" y="0"/>
            <a:ext cx="12192000" cy="1001248"/>
          </a:xfrm>
          <a:prstGeom prst="rect">
            <a:avLst/>
          </a:prstGeom>
          <a:solidFill>
            <a:srgbClr val="18A8F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3" name="Google Shape;93;p2"/>
          <p:cNvSpPr txBox="1"/>
          <p:nvPr/>
        </p:nvSpPr>
        <p:spPr>
          <a:xfrm>
            <a:off x="196646" y="262097"/>
            <a:ext cx="6253316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목차</a:t>
            </a:r>
            <a:endParaRPr/>
          </a:p>
        </p:txBody>
      </p:sp>
      <p:sp>
        <p:nvSpPr>
          <p:cNvPr id="94" name="Google Shape;94;p2"/>
          <p:cNvSpPr txBox="1"/>
          <p:nvPr/>
        </p:nvSpPr>
        <p:spPr>
          <a:xfrm>
            <a:off x="6096000" y="1263345"/>
            <a:ext cx="5663400" cy="495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2500"/>
              <a:buFont typeface="Malgun Gothic"/>
              <a:buAutoNum type="arabicPeriod"/>
            </a:pPr>
            <a:r>
              <a:rPr b="1" lang="ko-KR" sz="2500">
                <a:solidFill>
                  <a:srgbClr val="2F5496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배경</a:t>
            </a:r>
            <a:endParaRPr b="1" sz="2500">
              <a:solidFill>
                <a:srgbClr val="2F5496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rgbClr val="2F5496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문제 발견</a:t>
            </a:r>
            <a:endParaRPr b="1" sz="1600">
              <a:solidFill>
                <a:srgbClr val="2F5496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solidFill>
                <a:srgbClr val="2F5496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500">
                <a:solidFill>
                  <a:srgbClr val="2F5496"/>
                </a:solidFill>
                <a:latin typeface="Malgun Gothic"/>
                <a:ea typeface="Malgun Gothic"/>
                <a:cs typeface="Malgun Gothic"/>
                <a:sym typeface="Malgun Gothic"/>
              </a:rPr>
              <a:t>2. 프로젝트 과정</a:t>
            </a:r>
            <a:endParaRPr b="1" sz="2500">
              <a:solidFill>
                <a:srgbClr val="2F5496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500">
                <a:solidFill>
                  <a:srgbClr val="2F5496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</a:t>
            </a:r>
            <a:r>
              <a:rPr b="1" lang="ko-KR" sz="1600">
                <a:solidFill>
                  <a:srgbClr val="2F5496"/>
                </a:solidFill>
                <a:latin typeface="Malgun Gothic"/>
                <a:ea typeface="Malgun Gothic"/>
                <a:cs typeface="Malgun Gothic"/>
                <a:sym typeface="Malgun Gothic"/>
              </a:rPr>
              <a:t>데이터 수집 및 분석 </a:t>
            </a:r>
            <a:endParaRPr b="1" sz="2500">
              <a:solidFill>
                <a:srgbClr val="2F5496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solidFill>
                <a:srgbClr val="2F5496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500">
                <a:solidFill>
                  <a:srgbClr val="2F5496"/>
                </a:solidFill>
                <a:latin typeface="Malgun Gothic"/>
                <a:ea typeface="Malgun Gothic"/>
                <a:cs typeface="Malgun Gothic"/>
                <a:sym typeface="Malgun Gothic"/>
              </a:rPr>
              <a:t>3. 프로젝트 결과</a:t>
            </a:r>
            <a:endParaRPr b="1" sz="2500">
              <a:solidFill>
                <a:srgbClr val="2F5496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solidFill>
                <a:srgbClr val="2F5496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solidFill>
                <a:srgbClr val="2F5496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500">
                <a:solidFill>
                  <a:srgbClr val="2F5496"/>
                </a:solidFill>
                <a:latin typeface="Malgun Gothic"/>
                <a:ea typeface="Malgun Gothic"/>
                <a:cs typeface="Malgun Gothic"/>
                <a:sym typeface="Malgun Gothic"/>
              </a:rPr>
              <a:t>4. 활용방안</a:t>
            </a:r>
            <a:endParaRPr b="1" sz="2500">
              <a:solidFill>
                <a:srgbClr val="2F5496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solidFill>
                <a:srgbClr val="2F5496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solidFill>
                <a:srgbClr val="2F5496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500">
                <a:solidFill>
                  <a:srgbClr val="2F5496"/>
                </a:solidFill>
                <a:latin typeface="Malgun Gothic"/>
                <a:ea typeface="Malgun Gothic"/>
                <a:cs typeface="Malgun Gothic"/>
                <a:sym typeface="Malgun Gothic"/>
              </a:rPr>
              <a:t>5.배운점 &amp; 개선방안</a:t>
            </a:r>
            <a:endParaRPr b="1" sz="2500">
              <a:solidFill>
                <a:srgbClr val="2F549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95" name="Google Shape;95;p2"/>
          <p:cNvPicPr preferRelativeResize="0"/>
          <p:nvPr/>
        </p:nvPicPr>
        <p:blipFill rotWithShape="1">
          <a:blip r:embed="rId3">
            <a:alphaModFix/>
          </a:blip>
          <a:srcRect b="0" l="0" r="0" t="7424"/>
          <a:stretch/>
        </p:blipFill>
        <p:spPr>
          <a:xfrm>
            <a:off x="918600" y="2438925"/>
            <a:ext cx="4218550" cy="278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e3e05dc770_0_40"/>
          <p:cNvSpPr/>
          <p:nvPr/>
        </p:nvSpPr>
        <p:spPr>
          <a:xfrm>
            <a:off x="0" y="0"/>
            <a:ext cx="12192000" cy="1001100"/>
          </a:xfrm>
          <a:prstGeom prst="rect">
            <a:avLst/>
          </a:prstGeom>
          <a:solidFill>
            <a:srgbClr val="18A8F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3" name="Google Shape;303;ge3e05dc770_0_40"/>
          <p:cNvSpPr txBox="1"/>
          <p:nvPr/>
        </p:nvSpPr>
        <p:spPr>
          <a:xfrm>
            <a:off x="196646" y="262097"/>
            <a:ext cx="62532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5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활용 방안 | </a:t>
            </a:r>
            <a:r>
              <a:rPr lang="ko-KR" sz="2500">
                <a:solidFill>
                  <a:schemeClr val="lt1"/>
                </a:solidFill>
              </a:rPr>
              <a:t>맛집 분포도 시각화</a:t>
            </a:r>
            <a:endParaRPr/>
          </a:p>
        </p:txBody>
      </p:sp>
      <p:sp>
        <p:nvSpPr>
          <p:cNvPr id="304" name="Google Shape;304;ge3e05dc770_0_40"/>
          <p:cNvSpPr txBox="1"/>
          <p:nvPr/>
        </p:nvSpPr>
        <p:spPr>
          <a:xfrm>
            <a:off x="6259454" y="1164050"/>
            <a:ext cx="5032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rgbClr val="2F5496"/>
                </a:solidFill>
                <a:latin typeface="Malgun Gothic"/>
                <a:ea typeface="Malgun Gothic"/>
                <a:cs typeface="Malgun Gothic"/>
                <a:sym typeface="Malgun Gothic"/>
              </a:rPr>
              <a:t>취향을 반영한 맛집 선정</a:t>
            </a:r>
            <a:endParaRPr/>
          </a:p>
        </p:txBody>
      </p:sp>
      <p:pic>
        <p:nvPicPr>
          <p:cNvPr id="305" name="Google Shape;305;ge3e05dc770_0_40"/>
          <p:cNvPicPr preferRelativeResize="0"/>
          <p:nvPr/>
        </p:nvPicPr>
        <p:blipFill rotWithShape="1">
          <a:blip r:embed="rId3">
            <a:alphaModFix/>
          </a:blip>
          <a:srcRect b="45004" l="18437" r="10097" t="13417"/>
          <a:stretch/>
        </p:blipFill>
        <p:spPr>
          <a:xfrm>
            <a:off x="6259450" y="1863050"/>
            <a:ext cx="5119200" cy="3986701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ge3e05dc770_0_40"/>
          <p:cNvSpPr txBox="1"/>
          <p:nvPr/>
        </p:nvSpPr>
        <p:spPr>
          <a:xfrm>
            <a:off x="553875" y="1611725"/>
            <a:ext cx="5119200" cy="44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900">
                <a:latin typeface="Malgun Gothic"/>
                <a:ea typeface="Malgun Gothic"/>
                <a:cs typeface="Malgun Gothic"/>
                <a:sym typeface="Malgun Gothic"/>
              </a:rPr>
              <a:t>좋은점:</a:t>
            </a:r>
            <a:endParaRPr b="1" sz="19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900">
                <a:latin typeface="Malgun Gothic"/>
                <a:ea typeface="Malgun Gothic"/>
                <a:cs typeface="Malgun Gothic"/>
                <a:sym typeface="Malgun Gothic"/>
              </a:rPr>
              <a:t> 1) 이미 선정된 맛집 리뷰에 취향 반영을     통한 실패할 확률 감소</a:t>
            </a:r>
            <a:endParaRPr sz="19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900">
                <a:latin typeface="Malgun Gothic"/>
                <a:ea typeface="Malgun Gothic"/>
                <a:cs typeface="Malgun Gothic"/>
                <a:sym typeface="Malgun Gothic"/>
              </a:rPr>
              <a:t> 2) 선택 사항 감소를 통한 선택장애 해결 </a:t>
            </a:r>
            <a:endParaRPr sz="19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900">
                <a:latin typeface="Malgun Gothic"/>
                <a:ea typeface="Malgun Gothic"/>
                <a:cs typeface="Malgun Gothic"/>
                <a:sym typeface="Malgun Gothic"/>
              </a:rPr>
              <a:t>개선점:</a:t>
            </a:r>
            <a:endParaRPr b="1" sz="19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900">
                <a:latin typeface="Malgun Gothic"/>
                <a:ea typeface="Malgun Gothic"/>
                <a:cs typeface="Malgun Gothic"/>
                <a:sym typeface="Malgun Gothic"/>
              </a:rPr>
              <a:t> 1) 맛집 분포가 너무 서울에 과하게 분포</a:t>
            </a:r>
            <a:endParaRPr sz="19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900">
                <a:latin typeface="Malgun Gothic"/>
                <a:ea typeface="Malgun Gothic"/>
                <a:cs typeface="Malgun Gothic"/>
                <a:sym typeface="Malgun Gothic"/>
              </a:rPr>
              <a:t> 2) 현재 상위 200위보다 더 많은 400위 까지 </a:t>
            </a:r>
            <a:endParaRPr sz="19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900">
                <a:latin typeface="Malgun Gothic"/>
                <a:ea typeface="Malgun Gothic"/>
                <a:cs typeface="Malgun Gothic"/>
                <a:sym typeface="Malgun Gothic"/>
              </a:rPr>
              <a:t>    확보 필요!</a:t>
            </a:r>
            <a:endParaRPr sz="19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17"/>
          <p:cNvSpPr/>
          <p:nvPr/>
        </p:nvSpPr>
        <p:spPr>
          <a:xfrm>
            <a:off x="0" y="0"/>
            <a:ext cx="12192000" cy="1001248"/>
          </a:xfrm>
          <a:prstGeom prst="rect">
            <a:avLst/>
          </a:prstGeom>
          <a:solidFill>
            <a:srgbClr val="18A8F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2" name="Google Shape;312;p17"/>
          <p:cNvSpPr txBox="1"/>
          <p:nvPr/>
        </p:nvSpPr>
        <p:spPr>
          <a:xfrm>
            <a:off x="196646" y="262097"/>
            <a:ext cx="6253316" cy="4770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5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배운점 &amp; 개선 방안</a:t>
            </a:r>
            <a:endParaRPr/>
          </a:p>
        </p:txBody>
      </p:sp>
      <p:sp>
        <p:nvSpPr>
          <p:cNvPr id="313" name="Google Shape;313;p17"/>
          <p:cNvSpPr txBox="1"/>
          <p:nvPr/>
        </p:nvSpPr>
        <p:spPr>
          <a:xfrm>
            <a:off x="491614" y="1263345"/>
            <a:ext cx="5663400" cy="555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500">
                <a:solidFill>
                  <a:srgbClr val="2F5496"/>
                </a:solidFill>
                <a:latin typeface="Malgun Gothic"/>
                <a:ea typeface="Malgun Gothic"/>
                <a:cs typeface="Malgun Gothic"/>
                <a:sym typeface="Malgun Gothic"/>
              </a:rPr>
              <a:t>1. 프로젝트 주제선정 &amp; 목표</a:t>
            </a:r>
            <a:endParaRPr b="1" sz="2500">
              <a:solidFill>
                <a:srgbClr val="2F5496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rgbClr val="2F5496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다양한 데이터 주제 &amp; 문제 발견 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solidFill>
                <a:srgbClr val="2F5496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500">
                <a:solidFill>
                  <a:srgbClr val="2F5496"/>
                </a:solidFill>
                <a:latin typeface="Malgun Gothic"/>
                <a:ea typeface="Malgun Gothic"/>
                <a:cs typeface="Malgun Gothic"/>
                <a:sym typeface="Malgun Gothic"/>
              </a:rPr>
              <a:t>2. 과정단위 기록!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rgbClr val="2F5496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데이터 수집 과정에서 배운점을 항상 기록!</a:t>
            </a:r>
            <a:endParaRPr b="1" sz="2500">
              <a:solidFill>
                <a:srgbClr val="2F5496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solidFill>
                <a:srgbClr val="2F5496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500">
                <a:solidFill>
                  <a:srgbClr val="2F5496"/>
                </a:solidFill>
                <a:latin typeface="Malgun Gothic"/>
                <a:ea typeface="Malgun Gothic"/>
                <a:cs typeface="Malgun Gothic"/>
                <a:sym typeface="Malgun Gothic"/>
              </a:rPr>
              <a:t>3. 크롤링 과부하</a:t>
            </a:r>
            <a:endParaRPr b="1" sz="2500">
              <a:solidFill>
                <a:srgbClr val="2F5496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rgbClr val="2F5496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확보한 자료&amp; 데이터 항상 업로드!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solidFill>
                <a:srgbClr val="2F5496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500">
                <a:solidFill>
                  <a:srgbClr val="2F5496"/>
                </a:solidFill>
                <a:latin typeface="Malgun Gothic"/>
                <a:ea typeface="Malgun Gothic"/>
                <a:cs typeface="Malgun Gothic"/>
                <a:sym typeface="Malgun Gothic"/>
              </a:rPr>
              <a:t>4.지역별 음식점 추가 </a:t>
            </a:r>
            <a:endParaRPr b="1" sz="2500">
              <a:solidFill>
                <a:srgbClr val="2F5496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rgbClr val="2F5496"/>
                </a:solidFill>
                <a:latin typeface="Malgun Gothic"/>
                <a:ea typeface="Malgun Gothic"/>
                <a:cs typeface="Malgun Gothic"/>
                <a:sym typeface="Malgun Gothic"/>
              </a:rPr>
              <a:t> 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rgbClr val="2F5496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음식점 메뉴&amp;주소 추가</a:t>
            </a:r>
            <a:endParaRPr b="1" sz="1600">
              <a:solidFill>
                <a:srgbClr val="2F5496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500">
                <a:solidFill>
                  <a:srgbClr val="2F5496"/>
                </a:solidFill>
                <a:latin typeface="Malgun Gothic"/>
                <a:ea typeface="Malgun Gothic"/>
                <a:cs typeface="Malgun Gothic"/>
                <a:sym typeface="Malgun Gothic"/>
              </a:rPr>
              <a:t>5.GUI 활용방안 </a:t>
            </a:r>
            <a:endParaRPr b="1" sz="2500">
              <a:solidFill>
                <a:srgbClr val="2F5496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500">
                <a:solidFill>
                  <a:srgbClr val="2F5496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</a:t>
            </a:r>
            <a:r>
              <a:rPr b="1" lang="ko-KR" sz="1600">
                <a:solidFill>
                  <a:srgbClr val="2F5496"/>
                </a:solidFill>
                <a:latin typeface="Malgun Gothic"/>
                <a:ea typeface="Malgun Gothic"/>
                <a:cs typeface="Malgun Gothic"/>
                <a:sym typeface="Malgun Gothic"/>
              </a:rPr>
              <a:t>선택 음식종류 한정</a:t>
            </a:r>
            <a:endParaRPr b="1" sz="1600">
              <a:solidFill>
                <a:srgbClr val="2F5496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500">
                <a:solidFill>
                  <a:srgbClr val="2F5496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r>
              <a:rPr b="1" lang="ko-KR" sz="2500">
                <a:solidFill>
                  <a:srgbClr val="2F5496"/>
                </a:solidFill>
                <a:latin typeface="Malgun Gothic"/>
                <a:ea typeface="Malgun Gothic"/>
                <a:cs typeface="Malgun Gothic"/>
                <a:sym typeface="Malgun Gothic"/>
              </a:rPr>
              <a:t>.음식 싸이트 Hidden Html</a:t>
            </a:r>
            <a:endParaRPr b="1" sz="2500">
              <a:solidFill>
                <a:srgbClr val="2F5496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ko-KR" sz="2500">
                <a:solidFill>
                  <a:srgbClr val="2F5496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</a:t>
            </a:r>
            <a:r>
              <a:rPr b="1" lang="ko-KR" sz="1600">
                <a:solidFill>
                  <a:srgbClr val="2F5496"/>
                </a:solidFill>
                <a:latin typeface="Malgun Gothic"/>
                <a:ea typeface="Malgun Gothic"/>
                <a:cs typeface="Malgun Gothic"/>
                <a:sym typeface="Malgun Gothic"/>
              </a:rPr>
              <a:t>숨겨진 Tag로 인한 크롤링 오류</a:t>
            </a:r>
            <a:r>
              <a:rPr b="1" lang="ko-KR" sz="2500">
                <a:solidFill>
                  <a:srgbClr val="2F5496"/>
                </a:solidFill>
                <a:latin typeface="Malgun Gothic"/>
                <a:ea typeface="Malgun Gothic"/>
                <a:cs typeface="Malgun Gothic"/>
                <a:sym typeface="Malgun Gothic"/>
              </a:rPr>
              <a:t>  </a:t>
            </a:r>
            <a:endParaRPr b="1" sz="1600">
              <a:solidFill>
                <a:srgbClr val="2F549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14" name="Google Shape;314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94784" y="1263345"/>
            <a:ext cx="5288276" cy="31893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"/>
          <p:cNvSpPr/>
          <p:nvPr/>
        </p:nvSpPr>
        <p:spPr>
          <a:xfrm>
            <a:off x="1374625" y="2319425"/>
            <a:ext cx="4375500" cy="34650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8575">
            <a:solidFill>
              <a:srgbClr val="18A8F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200">
                <a:solidFill>
                  <a:schemeClr val="dk1"/>
                </a:solidFill>
                <a:highlight>
                  <a:srgbClr val="B3C6E7"/>
                </a:highlight>
                <a:latin typeface="Malgun Gothic"/>
                <a:ea typeface="Malgun Gothic"/>
                <a:cs typeface="Malgun Gothic"/>
                <a:sym typeface="Malgun Gothic"/>
              </a:rPr>
              <a:t>사장님의 고민</a:t>
            </a:r>
            <a:r>
              <a:rPr lang="ko-KR" sz="2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sz="2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“고객은 과연 어떤 내용을 보고 식당을 평가할까?” 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“음식 종류별로 고객은 어떤 키워드에 중점을 두고 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평가를 했을까?”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“우리집 식당 홍보 어떻게 해야할까?” 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1" name="Google Shape;101;p3"/>
          <p:cNvSpPr/>
          <p:nvPr/>
        </p:nvSpPr>
        <p:spPr>
          <a:xfrm>
            <a:off x="6713550" y="2138625"/>
            <a:ext cx="4375500" cy="36459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8575">
            <a:solidFill>
              <a:srgbClr val="18A8F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highlight>
                <a:srgbClr val="B3C6E7"/>
              </a:highlight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2200">
                <a:solidFill>
                  <a:schemeClr val="dk1"/>
                </a:solidFill>
                <a:highlight>
                  <a:srgbClr val="B3C6E7"/>
                </a:highlight>
              </a:rPr>
              <a:t>고객의 고민</a:t>
            </a:r>
            <a:endParaRPr sz="2200">
              <a:solidFill>
                <a:schemeClr val="dk1"/>
              </a:solidFill>
              <a:highlight>
                <a:srgbClr val="B3C6E7"/>
              </a:highlight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800">
                <a:solidFill>
                  <a:schemeClr val="dk1"/>
                </a:solidFill>
              </a:rPr>
              <a:t>‘맛있는 중식먹으러 맛집 투어 가고 싶은데...어디로 가야하나? 일일이 검색해서 지도에 표시할 수도 없고..’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8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800">
                <a:solidFill>
                  <a:schemeClr val="dk1"/>
                </a:solidFill>
              </a:rPr>
              <a:t>여행 갈때마다  먹는 휴게소의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800">
                <a:solidFill>
                  <a:schemeClr val="dk1"/>
                </a:solidFill>
              </a:rPr>
              <a:t>우동이 이제는 질린다!  지역 맛집으로!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8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800">
                <a:solidFill>
                  <a:schemeClr val="dk1"/>
                </a:solidFill>
              </a:rPr>
              <a:t>‘손님많은 식당 말고, 지역에 리얼 맛집을 가고 싶은데..’</a:t>
            </a:r>
            <a:endParaRPr sz="1800">
              <a:solidFill>
                <a:schemeClr val="dk1"/>
              </a:solidFill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2" name="Google Shape;102;p3"/>
          <p:cNvSpPr/>
          <p:nvPr/>
        </p:nvSpPr>
        <p:spPr>
          <a:xfrm>
            <a:off x="0" y="0"/>
            <a:ext cx="12192000" cy="1001248"/>
          </a:xfrm>
          <a:prstGeom prst="rect">
            <a:avLst/>
          </a:prstGeom>
          <a:solidFill>
            <a:srgbClr val="18A8F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3" name="Google Shape;103;p3"/>
          <p:cNvSpPr txBox="1"/>
          <p:nvPr/>
        </p:nvSpPr>
        <p:spPr>
          <a:xfrm>
            <a:off x="196646" y="262097"/>
            <a:ext cx="6253316" cy="4770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5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배경</a:t>
            </a:r>
            <a:endParaRPr sz="25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4" name="Google Shape;104;p3"/>
          <p:cNvSpPr txBox="1"/>
          <p:nvPr/>
        </p:nvSpPr>
        <p:spPr>
          <a:xfrm>
            <a:off x="1081550" y="1553825"/>
            <a:ext cx="7710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rgbClr val="2F5496"/>
                </a:solidFill>
                <a:latin typeface="Malgun Gothic"/>
                <a:ea typeface="Malgun Gothic"/>
                <a:cs typeface="Malgun Gothic"/>
                <a:sym typeface="Malgun Gothic"/>
              </a:rPr>
              <a:t>문제 발견 : 수많은 맛집 정보 데이터! 어떻게 활용할 수 있을까?</a:t>
            </a:r>
            <a:endParaRPr b="1" sz="1800">
              <a:solidFill>
                <a:srgbClr val="2F549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5" name="Google Shape;105;p3"/>
          <p:cNvSpPr/>
          <p:nvPr/>
        </p:nvSpPr>
        <p:spPr>
          <a:xfrm>
            <a:off x="1551475" y="6007925"/>
            <a:ext cx="9448800" cy="5571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8575">
            <a:solidFill>
              <a:srgbClr val="18A8F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100">
                <a:solidFill>
                  <a:schemeClr val="dk1"/>
                </a:solidFill>
                <a:highlight>
                  <a:schemeClr val="lt1"/>
                </a:highlight>
              </a:rPr>
              <a:t>전국의 맛집들이 골고루 홍보될 수 있는 통로가 되었으면 좋겠다!</a:t>
            </a:r>
            <a:r>
              <a:rPr lang="ko-KR" sz="2100">
                <a:solidFill>
                  <a:schemeClr val="dk1"/>
                </a:solidFill>
                <a:highlight>
                  <a:schemeClr val="lt2"/>
                </a:highlight>
              </a:rPr>
              <a:t> </a:t>
            </a:r>
            <a:endParaRPr sz="1700">
              <a:solidFill>
                <a:schemeClr val="lt1"/>
              </a:solidFill>
              <a:highlight>
                <a:schemeClr val="lt2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6" name="Google Shape;106;p3"/>
          <p:cNvSpPr/>
          <p:nvPr/>
        </p:nvSpPr>
        <p:spPr>
          <a:xfrm rot="5400000">
            <a:off x="5998575" y="5419600"/>
            <a:ext cx="526200" cy="369300"/>
          </a:xfrm>
          <a:prstGeom prst="striped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4"/>
          <p:cNvSpPr txBox="1"/>
          <p:nvPr/>
        </p:nvSpPr>
        <p:spPr>
          <a:xfrm>
            <a:off x="780361" y="2475712"/>
            <a:ext cx="4535400" cy="39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‘한식’, ‘중식’, ‘일식’, ‘양식＇키워드로 포털사이트에 검색을 하여, 음식 종류별 리뷰 내용 크롤링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해당 데이터로 </a:t>
            </a:r>
            <a:r>
              <a:rPr lang="ko-KR" sz="1800">
                <a:solidFill>
                  <a:schemeClr val="accent2"/>
                </a:solidFill>
                <a:latin typeface="Malgun Gothic"/>
                <a:ea typeface="Malgun Gothic"/>
                <a:cs typeface="Malgun Gothic"/>
                <a:sym typeface="Malgun Gothic"/>
              </a:rPr>
              <a:t>wordcloud</a:t>
            </a: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를 만들어서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음식 종류별 중심 키워드 확인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2" name="Google Shape;112;p4"/>
          <p:cNvSpPr/>
          <p:nvPr/>
        </p:nvSpPr>
        <p:spPr>
          <a:xfrm>
            <a:off x="0" y="0"/>
            <a:ext cx="12192000" cy="1001248"/>
          </a:xfrm>
          <a:prstGeom prst="rect">
            <a:avLst/>
          </a:prstGeom>
          <a:solidFill>
            <a:srgbClr val="18A8F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3" name="Google Shape;113;p4"/>
          <p:cNvSpPr txBox="1"/>
          <p:nvPr/>
        </p:nvSpPr>
        <p:spPr>
          <a:xfrm>
            <a:off x="196646" y="262097"/>
            <a:ext cx="6253316" cy="4770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5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과정</a:t>
            </a:r>
            <a:endParaRPr/>
          </a:p>
        </p:txBody>
      </p:sp>
      <p:sp>
        <p:nvSpPr>
          <p:cNvPr id="114" name="Google Shape;114;p4"/>
          <p:cNvSpPr/>
          <p:nvPr/>
        </p:nvSpPr>
        <p:spPr>
          <a:xfrm rot="5400000">
            <a:off x="2831698" y="3073931"/>
            <a:ext cx="339213" cy="427703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2060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5" name="Google Shape;115;p4"/>
          <p:cNvSpPr/>
          <p:nvPr/>
        </p:nvSpPr>
        <p:spPr>
          <a:xfrm rot="5400000">
            <a:off x="2831697" y="4838821"/>
            <a:ext cx="339213" cy="427703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2060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6" name="Google Shape;116;p4"/>
          <p:cNvSpPr txBox="1"/>
          <p:nvPr/>
        </p:nvSpPr>
        <p:spPr>
          <a:xfrm>
            <a:off x="6636783" y="3531132"/>
            <a:ext cx="461132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‘음식점 상호명‘, ‘ 주소’, ‘지역명＇을 크롤링 </a:t>
            </a:r>
            <a:endParaRPr/>
          </a:p>
        </p:txBody>
      </p:sp>
      <p:sp>
        <p:nvSpPr>
          <p:cNvPr id="117" name="Google Shape;117;p4"/>
          <p:cNvSpPr/>
          <p:nvPr/>
        </p:nvSpPr>
        <p:spPr>
          <a:xfrm rot="5400000">
            <a:off x="8536866" y="4362095"/>
            <a:ext cx="339213" cy="427703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2060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8" name="Google Shape;118;p4"/>
          <p:cNvSpPr txBox="1"/>
          <p:nvPr/>
        </p:nvSpPr>
        <p:spPr>
          <a:xfrm>
            <a:off x="6636783" y="4899113"/>
            <a:ext cx="4611329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카카오 API를 활용하여 ‘주소’ 컬럼의 내용을 바탕으로 경도와 위도를 받아옴. 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9" name="Google Shape;119;p4"/>
          <p:cNvSpPr/>
          <p:nvPr/>
        </p:nvSpPr>
        <p:spPr>
          <a:xfrm rot="5400000">
            <a:off x="8558989" y="5740739"/>
            <a:ext cx="339213" cy="427703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2060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0" name="Google Shape;120;p4"/>
          <p:cNvSpPr txBox="1"/>
          <p:nvPr/>
        </p:nvSpPr>
        <p:spPr>
          <a:xfrm>
            <a:off x="6636783" y="6220927"/>
            <a:ext cx="461132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accent2"/>
                </a:solidFill>
                <a:latin typeface="Malgun Gothic"/>
                <a:ea typeface="Malgun Gothic"/>
                <a:cs typeface="Malgun Gothic"/>
                <a:sym typeface="Malgun Gothic"/>
              </a:rPr>
              <a:t>Folium</a:t>
            </a: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을 통한 지역별 맛집 데이터 시각화 </a:t>
            </a:r>
            <a:endParaRPr/>
          </a:p>
        </p:txBody>
      </p:sp>
      <p:sp>
        <p:nvSpPr>
          <p:cNvPr id="121" name="Google Shape;121;p4"/>
          <p:cNvSpPr/>
          <p:nvPr/>
        </p:nvSpPr>
        <p:spPr>
          <a:xfrm>
            <a:off x="3921059" y="1844283"/>
            <a:ext cx="404149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맛집 포털사이트 선정＇망고플레이트</a:t>
            </a:r>
            <a:endParaRPr/>
          </a:p>
        </p:txBody>
      </p:sp>
      <p:sp>
        <p:nvSpPr>
          <p:cNvPr id="122" name="Google Shape;122;p4"/>
          <p:cNvSpPr/>
          <p:nvPr/>
        </p:nvSpPr>
        <p:spPr>
          <a:xfrm rot="5400000">
            <a:off x="8536866" y="3073931"/>
            <a:ext cx="339213" cy="427703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2060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3" name="Google Shape;123;p4"/>
          <p:cNvSpPr txBox="1"/>
          <p:nvPr/>
        </p:nvSpPr>
        <p:spPr>
          <a:xfrm>
            <a:off x="1081549" y="1209567"/>
            <a:ext cx="246789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rgbClr val="2F5496"/>
                </a:solidFill>
                <a:latin typeface="Malgun Gothic"/>
                <a:ea typeface="Malgun Gothic"/>
                <a:cs typeface="Malgun Gothic"/>
                <a:sym typeface="Malgun Gothic"/>
              </a:rPr>
              <a:t>Framework</a:t>
            </a:r>
            <a:endParaRPr b="1" sz="1800">
              <a:solidFill>
                <a:srgbClr val="2F549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4" name="Google Shape;124;p4"/>
          <p:cNvSpPr/>
          <p:nvPr/>
        </p:nvSpPr>
        <p:spPr>
          <a:xfrm>
            <a:off x="931613" y="2459532"/>
            <a:ext cx="4139380" cy="462116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rgbClr val="2F549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2F5496"/>
                </a:solidFill>
                <a:latin typeface="Malgun Gothic"/>
                <a:ea typeface="Malgun Gothic"/>
                <a:cs typeface="Malgun Gothic"/>
                <a:sym typeface="Malgun Gothic"/>
              </a:rPr>
              <a:t>리뷰 키워드 분석</a:t>
            </a:r>
            <a:endParaRPr sz="1800">
              <a:solidFill>
                <a:srgbClr val="2F549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5" name="Google Shape;125;p4"/>
          <p:cNvSpPr/>
          <p:nvPr/>
        </p:nvSpPr>
        <p:spPr>
          <a:xfrm>
            <a:off x="6762141" y="2410257"/>
            <a:ext cx="4139380" cy="462116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rgbClr val="2F549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2F5496"/>
                </a:solidFill>
                <a:latin typeface="Malgun Gothic"/>
                <a:ea typeface="Malgun Gothic"/>
                <a:cs typeface="Malgun Gothic"/>
                <a:sym typeface="Malgun Gothic"/>
              </a:rPr>
              <a:t>맛집 분포도 시각화</a:t>
            </a:r>
            <a:endParaRPr sz="1800">
              <a:solidFill>
                <a:srgbClr val="2F549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26" name="Google Shape;126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80827" y="1355499"/>
            <a:ext cx="1001250" cy="100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5"/>
          <p:cNvSpPr txBox="1"/>
          <p:nvPr/>
        </p:nvSpPr>
        <p:spPr>
          <a:xfrm>
            <a:off x="1019605" y="2645679"/>
            <a:ext cx="5059800" cy="23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2F5496"/>
                </a:solidFill>
                <a:latin typeface="Malgun Gothic"/>
                <a:ea typeface="Malgun Gothic"/>
                <a:cs typeface="Malgun Gothic"/>
                <a:sym typeface="Malgun Gothic"/>
              </a:rPr>
              <a:t>World Cloud 사용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✔"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키워드 분석 시각화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✔"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가장 많이 사용되는 용어 선별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/>
          </a:p>
        </p:txBody>
      </p:sp>
      <p:sp>
        <p:nvSpPr>
          <p:cNvPr descr="뉴스 상품 - 워드클라우드 : 워드클라우드 생성기" id="132" name="Google Shape;132;p5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33" name="Google Shape;133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58037" y="1495305"/>
            <a:ext cx="3896043" cy="3896043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5"/>
          <p:cNvSpPr/>
          <p:nvPr/>
        </p:nvSpPr>
        <p:spPr>
          <a:xfrm>
            <a:off x="0" y="0"/>
            <a:ext cx="12192000" cy="1001248"/>
          </a:xfrm>
          <a:prstGeom prst="rect">
            <a:avLst/>
          </a:prstGeom>
          <a:solidFill>
            <a:srgbClr val="18A8F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5" name="Google Shape;135;p5"/>
          <p:cNvSpPr txBox="1"/>
          <p:nvPr/>
        </p:nvSpPr>
        <p:spPr>
          <a:xfrm>
            <a:off x="196646" y="262097"/>
            <a:ext cx="6253316" cy="4770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5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과정</a:t>
            </a:r>
            <a:endParaRPr/>
          </a:p>
        </p:txBody>
      </p:sp>
      <p:sp>
        <p:nvSpPr>
          <p:cNvPr id="136" name="Google Shape;136;p5"/>
          <p:cNvSpPr txBox="1"/>
          <p:nvPr/>
        </p:nvSpPr>
        <p:spPr>
          <a:xfrm>
            <a:off x="1081549" y="1495305"/>
            <a:ext cx="246789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rgbClr val="2F5496"/>
                </a:solidFill>
                <a:latin typeface="Malgun Gothic"/>
                <a:ea typeface="Malgun Gothic"/>
                <a:cs typeface="Malgun Gothic"/>
                <a:sym typeface="Malgun Gothic"/>
              </a:rPr>
              <a:t>시각화 자료1</a:t>
            </a:r>
            <a:endParaRPr b="1" sz="1800">
              <a:solidFill>
                <a:srgbClr val="2F549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뉴스 상품 - 워드클라우드 : 워드클라우드 생성기" id="141" name="Google Shape;141;p6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2" name="Google Shape;142;p6"/>
          <p:cNvSpPr/>
          <p:nvPr/>
        </p:nvSpPr>
        <p:spPr>
          <a:xfrm>
            <a:off x="0" y="0"/>
            <a:ext cx="12192000" cy="1001248"/>
          </a:xfrm>
          <a:prstGeom prst="rect">
            <a:avLst/>
          </a:prstGeom>
          <a:solidFill>
            <a:srgbClr val="18A8F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3" name="Google Shape;143;p6"/>
          <p:cNvSpPr txBox="1"/>
          <p:nvPr/>
        </p:nvSpPr>
        <p:spPr>
          <a:xfrm>
            <a:off x="196646" y="262097"/>
            <a:ext cx="6253316" cy="4770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5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과정</a:t>
            </a:r>
            <a:endParaRPr/>
          </a:p>
        </p:txBody>
      </p:sp>
      <p:pic>
        <p:nvPicPr>
          <p:cNvPr id="144" name="Google Shape;144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77099" y="1799303"/>
            <a:ext cx="3123779" cy="4454573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6"/>
          <p:cNvSpPr txBox="1"/>
          <p:nvPr/>
        </p:nvSpPr>
        <p:spPr>
          <a:xfrm>
            <a:off x="1081549" y="1553814"/>
            <a:ext cx="246789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rgbClr val="2F5496"/>
                </a:solidFill>
                <a:latin typeface="Malgun Gothic"/>
                <a:ea typeface="Malgun Gothic"/>
                <a:cs typeface="Malgun Gothic"/>
                <a:sym typeface="Malgun Gothic"/>
              </a:rPr>
              <a:t>시각화 자료2</a:t>
            </a:r>
            <a:endParaRPr b="1" sz="1800">
              <a:solidFill>
                <a:srgbClr val="2F549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6" name="Google Shape;146;p6"/>
          <p:cNvSpPr txBox="1"/>
          <p:nvPr/>
        </p:nvSpPr>
        <p:spPr>
          <a:xfrm>
            <a:off x="1019605" y="2837556"/>
            <a:ext cx="5059680" cy="31393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2F5496"/>
                </a:solidFill>
                <a:latin typeface="Malgun Gothic"/>
                <a:ea typeface="Malgun Gothic"/>
                <a:cs typeface="Malgun Gothic"/>
                <a:sym typeface="Malgun Gothic"/>
              </a:rPr>
              <a:t>Folium Map 사용</a:t>
            </a:r>
            <a:endParaRPr sz="1800">
              <a:solidFill>
                <a:srgbClr val="2F5496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✔"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맛집 위치 시각화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714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✔"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나를 위한 맛집 분포도 확인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23535" y="2230946"/>
            <a:ext cx="6971072" cy="2573189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7"/>
          <p:cNvSpPr/>
          <p:nvPr/>
        </p:nvSpPr>
        <p:spPr>
          <a:xfrm>
            <a:off x="0" y="0"/>
            <a:ext cx="12192000" cy="1001248"/>
          </a:xfrm>
          <a:prstGeom prst="rect">
            <a:avLst/>
          </a:prstGeom>
          <a:solidFill>
            <a:srgbClr val="18A8F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3" name="Google Shape;153;p7"/>
          <p:cNvSpPr txBox="1"/>
          <p:nvPr/>
        </p:nvSpPr>
        <p:spPr>
          <a:xfrm>
            <a:off x="196646" y="262097"/>
            <a:ext cx="6253316" cy="4770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프로젝트 과정 | 리뷰 키워드 분석</a:t>
            </a:r>
            <a:endParaRPr sz="25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4" name="Google Shape;154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64342" y="5367878"/>
            <a:ext cx="10127775" cy="983760"/>
          </a:xfrm>
          <a:prstGeom prst="rect">
            <a:avLst/>
          </a:prstGeom>
          <a:noFill/>
          <a:ln cap="flat" cmpd="sng" w="9525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55" name="Google Shape;155;p7"/>
          <p:cNvSpPr/>
          <p:nvPr/>
        </p:nvSpPr>
        <p:spPr>
          <a:xfrm>
            <a:off x="3758140" y="3703483"/>
            <a:ext cx="5059106" cy="737419"/>
          </a:xfrm>
          <a:prstGeom prst="rect">
            <a:avLst/>
          </a:prstGeom>
          <a:noFill/>
          <a:ln cap="flat" cmpd="sng" w="38100">
            <a:solidFill>
              <a:srgbClr val="B3C6E7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56" name="Google Shape;156;p7"/>
          <p:cNvCxnSpPr/>
          <p:nvPr/>
        </p:nvCxnSpPr>
        <p:spPr>
          <a:xfrm>
            <a:off x="6319851" y="4506563"/>
            <a:ext cx="130111" cy="665205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57" name="Google Shape;157;p7"/>
          <p:cNvSpPr txBox="1"/>
          <p:nvPr/>
        </p:nvSpPr>
        <p:spPr>
          <a:xfrm>
            <a:off x="7197212" y="4827639"/>
            <a:ext cx="463099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홈 화면의 검색창에 ‘한식‘ 키워드 검색</a:t>
            </a:r>
            <a:endParaRPr/>
          </a:p>
        </p:txBody>
      </p:sp>
      <p:sp>
        <p:nvSpPr>
          <p:cNvPr id="158" name="Google Shape;158;p7"/>
          <p:cNvSpPr txBox="1"/>
          <p:nvPr/>
        </p:nvSpPr>
        <p:spPr>
          <a:xfrm>
            <a:off x="995516" y="1665504"/>
            <a:ext cx="424507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rgbClr val="2F5496"/>
                </a:solidFill>
                <a:latin typeface="Malgun Gothic"/>
                <a:ea typeface="Malgun Gothic"/>
                <a:cs typeface="Malgun Gothic"/>
                <a:sym typeface="Malgun Gothic"/>
              </a:rPr>
              <a:t>크롤링 – 키워드 자동 검색 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44880" y="2037532"/>
            <a:ext cx="6027172" cy="3345792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8"/>
          <p:cNvSpPr/>
          <p:nvPr/>
        </p:nvSpPr>
        <p:spPr>
          <a:xfrm>
            <a:off x="0" y="0"/>
            <a:ext cx="12192000" cy="1001248"/>
          </a:xfrm>
          <a:prstGeom prst="rect">
            <a:avLst/>
          </a:prstGeom>
          <a:solidFill>
            <a:srgbClr val="18A8F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5" name="Google Shape;165;p8"/>
          <p:cNvSpPr txBox="1"/>
          <p:nvPr/>
        </p:nvSpPr>
        <p:spPr>
          <a:xfrm>
            <a:off x="196646" y="262097"/>
            <a:ext cx="6253316" cy="4770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프로젝트 과정 | 리뷰 키워드 분석</a:t>
            </a:r>
            <a:endParaRPr sz="25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8"/>
          <p:cNvSpPr txBox="1"/>
          <p:nvPr/>
        </p:nvSpPr>
        <p:spPr>
          <a:xfrm>
            <a:off x="946354" y="1590769"/>
            <a:ext cx="246789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rgbClr val="2F5496"/>
                </a:solidFill>
                <a:latin typeface="Malgun Gothic"/>
                <a:ea typeface="Malgun Gothic"/>
                <a:cs typeface="Malgun Gothic"/>
                <a:sym typeface="Malgun Gothic"/>
              </a:rPr>
              <a:t>1~5페이지 크롤링 </a:t>
            </a:r>
            <a:endParaRPr/>
          </a:p>
        </p:txBody>
      </p:sp>
      <p:pic>
        <p:nvPicPr>
          <p:cNvPr id="167" name="Google Shape;167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92245" y="6065392"/>
            <a:ext cx="6007509" cy="805605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8"/>
          <p:cNvSpPr txBox="1"/>
          <p:nvPr/>
        </p:nvSpPr>
        <p:spPr>
          <a:xfrm rot="5400000">
            <a:off x="5146130" y="5864213"/>
            <a:ext cx="1376517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…</a:t>
            </a:r>
            <a:endParaRPr b="1" sz="2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9" name="Google Shape;169;p8"/>
          <p:cNvSpPr txBox="1"/>
          <p:nvPr/>
        </p:nvSpPr>
        <p:spPr>
          <a:xfrm>
            <a:off x="8849033" y="2971764"/>
            <a:ext cx="27234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크롤링 방법: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한 페이지 20개 리스트 X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페이지 (컴퓨터 용량 고려하여 5페이지만)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9"/>
          <p:cNvSpPr/>
          <p:nvPr/>
        </p:nvSpPr>
        <p:spPr>
          <a:xfrm>
            <a:off x="0" y="0"/>
            <a:ext cx="12192000" cy="1001248"/>
          </a:xfrm>
          <a:prstGeom prst="rect">
            <a:avLst/>
          </a:prstGeom>
          <a:solidFill>
            <a:srgbClr val="18A8F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5" name="Google Shape;175;p9"/>
          <p:cNvSpPr txBox="1"/>
          <p:nvPr/>
        </p:nvSpPr>
        <p:spPr>
          <a:xfrm>
            <a:off x="196646" y="262097"/>
            <a:ext cx="6253316" cy="4770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프로젝트 과정 | 리뷰 키워드 분석</a:t>
            </a:r>
            <a:endParaRPr sz="25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6" name="Google Shape;176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66019" y="2015613"/>
            <a:ext cx="4227521" cy="4478594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9"/>
          <p:cNvSpPr txBox="1"/>
          <p:nvPr/>
        </p:nvSpPr>
        <p:spPr>
          <a:xfrm>
            <a:off x="5791200" y="1848465"/>
            <a:ext cx="5574890" cy="1285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크롤링을 사용하여 망고플레이트 사이트에서 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한식, 중식, 일식, 양식 검색 후 종류별 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200개 식당의 총 1000개의 리뷰를 가져옴  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8" name="Google Shape;178;p9"/>
          <p:cNvSpPr txBox="1"/>
          <p:nvPr/>
        </p:nvSpPr>
        <p:spPr>
          <a:xfrm>
            <a:off x="966019" y="1283011"/>
            <a:ext cx="246789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rgbClr val="2F5496"/>
                </a:solidFill>
                <a:latin typeface="Malgun Gothic"/>
                <a:ea typeface="Malgun Gothic"/>
                <a:cs typeface="Malgun Gothic"/>
                <a:sym typeface="Malgun Gothic"/>
              </a:rPr>
              <a:t>크롤링 - 리뷰 데이터 </a:t>
            </a:r>
            <a:endParaRPr/>
          </a:p>
        </p:txBody>
      </p:sp>
      <p:pic>
        <p:nvPicPr>
          <p:cNvPr id="179" name="Google Shape;179;p9"/>
          <p:cNvPicPr preferRelativeResize="0"/>
          <p:nvPr/>
        </p:nvPicPr>
        <p:blipFill rotWithShape="1">
          <a:blip r:embed="rId4">
            <a:alphaModFix/>
          </a:blip>
          <a:srcRect b="0" l="0" r="26328" t="0"/>
          <a:stretch/>
        </p:blipFill>
        <p:spPr>
          <a:xfrm>
            <a:off x="5455965" y="3418893"/>
            <a:ext cx="6245359" cy="1831532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9"/>
          <p:cNvSpPr/>
          <p:nvPr/>
        </p:nvSpPr>
        <p:spPr>
          <a:xfrm rot="5400000">
            <a:off x="8409037" y="5491320"/>
            <a:ext cx="339213" cy="427703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2060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1" name="Google Shape;181;p9"/>
          <p:cNvSpPr txBox="1"/>
          <p:nvPr/>
        </p:nvSpPr>
        <p:spPr>
          <a:xfrm>
            <a:off x="6941572" y="6124875"/>
            <a:ext cx="327414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불용어 처리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2021-07-08T06:31:17Z</dcterms:created>
  <dc:creator>dell</dc:creator>
</cp:coreProperties>
</file>